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0" r:id="rId3"/>
    <p:sldId id="267" r:id="rId4"/>
    <p:sldId id="263" r:id="rId5"/>
    <p:sldId id="268" r:id="rId6"/>
    <p:sldId id="265" r:id="rId7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sans titre" id="{FD68A36A-5CD2-4B58-8810-2C03DBEDCD89}">
          <p14:sldIdLst>
            <p14:sldId id="266"/>
            <p14:sldId id="260"/>
            <p14:sldId id="267"/>
            <p14:sldId id="263"/>
            <p14:sldId id="268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585EFDE-F230-55AA-D43B-8610147AAAC6}" name="Fabien Allard" initials="FA" userId="S::fabien.allard@crescendo-conseil.org::ad8a22c9-4818-4cff-97bb-2e952b28b1ab" providerId="AD"/>
  <p188:author id="{1B3700FA-8AEB-A8BC-0B41-526544452451}" name="Céline Weiss" initials="CW" userId="S::celine.weiss@crescendo-conseil.org::4902c369-cbc7-4585-a97c-5151495d328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8B5A72-D12B-465D-A2B0-F9E8D8F386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5FA8EA0-7877-4641-9B3C-C50857456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80E681-30BE-4EA1-9F0F-B5EA1F42A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32E6-4E4E-4AC2-AE7F-4B892E13DA46}" type="datetimeFigureOut">
              <a:rPr lang="fr-FR" smtClean="0"/>
              <a:t>17/10/2025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1831D9-8A0F-4388-8D88-18E9704D3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A22D3C-B616-4C1F-83F7-0510AE370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D0A5-F986-4330-AE26-93749BFB21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601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9CDE34-6AA7-4DE3-A679-DC4A52D4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896EDDA-A43B-4B4E-9CF7-F7AB6418F9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EFCE0B-C569-4B29-9E7E-A67F4F5A7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32E6-4E4E-4AC2-AE7F-4B892E13DA46}" type="datetimeFigureOut">
              <a:rPr lang="fr-FR" smtClean="0"/>
              <a:t>17/10/2025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316487-3D00-41E7-BDBA-2942F76D2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E2335EF-CB0B-477A-A06F-B2DBBB8B2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D0A5-F986-4330-AE26-93749BFB21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1024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6FBDA5B-0436-4F6D-925E-BC1AA01A13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56A65D9-C9E1-4E74-A8E2-9B00268925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E34E11-F6B2-446D-95D3-8D421F43D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32E6-4E4E-4AC2-AE7F-4B892E13DA46}" type="datetimeFigureOut">
              <a:rPr lang="fr-FR" smtClean="0"/>
              <a:t>17/10/2025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B6E71F8-6B8F-4ECA-B18D-64FA87269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62083E-3B65-4940-998F-9A8301C57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D0A5-F986-4330-AE26-93749BFB21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8400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6F80F6-6740-40AB-AE9C-889BCAA22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72E819-AB75-4CE3-B9CD-4601247D9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47DC9E-F545-4301-B617-32C6A05C2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32E6-4E4E-4AC2-AE7F-4B892E13DA46}" type="datetimeFigureOut">
              <a:rPr lang="fr-FR" smtClean="0"/>
              <a:t>17/10/2025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F0B12CA-9A75-45D6-974A-17AED91A3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3492E9-DE2E-462D-9B3D-DB4643297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D0A5-F986-4330-AE26-93749BFB21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1629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E46313-A42B-4A9E-AB16-43CDDF8EA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D69FE94-2C9D-4C2F-9BED-3CD957F30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8A0664-224D-4955-9F5F-2C906A7B4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32E6-4E4E-4AC2-AE7F-4B892E13DA46}" type="datetimeFigureOut">
              <a:rPr lang="fr-FR" smtClean="0"/>
              <a:t>17/10/2025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094B08-1DA3-4923-A860-7322ECBBE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EFD544C-E74D-4A6C-BAD7-102AB3373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D0A5-F986-4330-AE26-93749BFB21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836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E1223B-D5A2-46B5-9B32-863B159F0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C9AEBB-452C-4F91-836E-550C17100B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C55113-C292-4798-840F-33A69F3E92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649DFA5-5B93-4460-B444-6C8568B04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32E6-4E4E-4AC2-AE7F-4B892E13DA46}" type="datetimeFigureOut">
              <a:rPr lang="fr-FR" smtClean="0"/>
              <a:t>17/10/2025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E14E075-FF44-4B81-B159-9BA84EA87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E8702DE-90A4-4A1B-8A05-D40D1A35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D0A5-F986-4330-AE26-93749BFB21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3760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6023DD-A4F4-433E-9C38-1CD6EB9E1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579CAA7-0B18-461A-BD52-19EEE9743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E61A9DA-7184-422C-AF32-724704CB79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00AEB4C-A6B7-45BC-B9C6-1F4876433A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8D9B0E8-7204-482E-AD0A-B643D1F1FD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A868C05-8737-4915-84CC-55A566906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32E6-4E4E-4AC2-AE7F-4B892E13DA46}" type="datetimeFigureOut">
              <a:rPr lang="fr-FR" smtClean="0"/>
              <a:t>17/10/2025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29239DA-7833-4F92-817A-9575ED8BB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4425A98-ACCF-406A-9336-F9D45F957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D0A5-F986-4330-AE26-93749BFB21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7771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91E5EC-442A-4593-808C-D0195895D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FE1B68C-689F-4EF8-9FE6-226DDAD4B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32E6-4E4E-4AC2-AE7F-4B892E13DA46}" type="datetimeFigureOut">
              <a:rPr lang="fr-FR" smtClean="0"/>
              <a:t>17/10/2025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6775E86-47D8-4D23-A004-42F8A04EA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AA28E2A-8E6F-4535-A856-415355023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D0A5-F986-4330-AE26-93749BFB21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455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7701BB4-8E74-421F-B2AD-C550F7250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32E6-4E4E-4AC2-AE7F-4B892E13DA46}" type="datetimeFigureOut">
              <a:rPr lang="fr-FR" smtClean="0"/>
              <a:t>17/10/2025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12A18DF-1A16-4D1D-8616-191D9A6E2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B527688-0EE7-4DDD-B645-3FCD870D7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D0A5-F986-4330-AE26-93749BFB21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1876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AB5452-2C0A-4FD1-899D-7EE5CF08D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BDAF0C-7325-45A4-80FC-707D0AE56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60DE103-6123-4AFB-8765-5CC45F4A52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A376653-F6D3-42E6-A0D3-029A48523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32E6-4E4E-4AC2-AE7F-4B892E13DA46}" type="datetimeFigureOut">
              <a:rPr lang="fr-FR" smtClean="0"/>
              <a:t>17/10/2025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070270-F386-4B95-A02D-F988F93C4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568C85-F65D-4871-A06C-928046A8E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D0A5-F986-4330-AE26-93749BFB21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049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C28C46-49BB-402F-8C05-0F074BE79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028214A-BF9C-4A6E-9F7C-BE1E6E0BB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4391336-2D9D-42E6-8BB4-D6F52F9B3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0048E6D-BB70-43C8-B2B8-FACD63143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32E6-4E4E-4AC2-AE7F-4B892E13DA46}" type="datetimeFigureOut">
              <a:rPr lang="fr-FR" smtClean="0"/>
              <a:t>17/10/2025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200C134-382D-447D-9B26-690488C76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B05C814-A38B-47A9-9DEE-BC204B1BC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7D0A5-F986-4330-AE26-93749BFB21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8380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F334268-DB37-4B5D-A280-2323F9F7D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8E1911C-7CDA-416D-84F2-3DF0DD4E5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74F661-2DED-4BEB-B6DC-CD10942EDD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232E6-4E4E-4AC2-AE7F-4B892E13DA46}" type="datetimeFigureOut">
              <a:rPr lang="fr-FR" smtClean="0"/>
              <a:t>17/10/2025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3575DF-F800-4EAF-9A61-0C15C2713D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81BF38-569D-4E09-9211-9460296970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7D0A5-F986-4330-AE26-93749BFB21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9567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B78CA1-D2FD-0C19-6CB0-A79A81AFF2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>
            <a:extLst>
              <a:ext uri="{FF2B5EF4-FFF2-40B4-BE49-F238E27FC236}">
                <a16:creationId xmlns:a16="http://schemas.microsoft.com/office/drawing/2014/main" id="{EB2F0FE6-B696-87B2-72A1-AD943A8938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9151" y="225083"/>
            <a:ext cx="8649210" cy="532001"/>
          </a:xfrm>
        </p:spPr>
        <p:txBody>
          <a:bodyPr/>
          <a:lstStyle/>
          <a:p>
            <a:pPr algn="l"/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Equipe : </a:t>
            </a:r>
            <a:r>
              <a:rPr lang="fr-FR" dirty="0" err="1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xxxxxxxxxxx</a:t>
            </a: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 Référence 1 Architecte</a:t>
            </a:r>
          </a:p>
        </p:txBody>
      </p:sp>
      <p:sp>
        <p:nvSpPr>
          <p:cNvPr id="8" name="Sous-titre 4">
            <a:extLst>
              <a:ext uri="{FF2B5EF4-FFF2-40B4-BE49-F238E27FC236}">
                <a16:creationId xmlns:a16="http://schemas.microsoft.com/office/drawing/2014/main" id="{63E84C5F-6E64-DDD8-F032-B13B24D6D41A}"/>
              </a:ext>
            </a:extLst>
          </p:cNvPr>
          <p:cNvSpPr txBox="1">
            <a:spLocks/>
          </p:cNvSpPr>
          <p:nvPr/>
        </p:nvSpPr>
        <p:spPr>
          <a:xfrm>
            <a:off x="10746658" y="222739"/>
            <a:ext cx="1307010" cy="5320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1/2</a:t>
            </a:r>
            <a:endParaRPr lang="fr-FR" dirty="0"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3C0A7F6C-268F-FA64-D85E-EC5E38B43F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212495"/>
              </p:ext>
            </p:extLst>
          </p:nvPr>
        </p:nvGraphicFramePr>
        <p:xfrm>
          <a:off x="10228" y="5463764"/>
          <a:ext cx="12174308" cy="1407619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3043577">
                  <a:extLst>
                    <a:ext uri="{9D8B030D-6E8A-4147-A177-3AD203B41FA5}">
                      <a16:colId xmlns:a16="http://schemas.microsoft.com/office/drawing/2014/main" val="1220445012"/>
                    </a:ext>
                  </a:extLst>
                </a:gridCol>
                <a:gridCol w="3043577">
                  <a:extLst>
                    <a:ext uri="{9D8B030D-6E8A-4147-A177-3AD203B41FA5}">
                      <a16:colId xmlns:a16="http://schemas.microsoft.com/office/drawing/2014/main" val="3056938047"/>
                    </a:ext>
                  </a:extLst>
                </a:gridCol>
                <a:gridCol w="3043577">
                  <a:extLst>
                    <a:ext uri="{9D8B030D-6E8A-4147-A177-3AD203B41FA5}">
                      <a16:colId xmlns:a16="http://schemas.microsoft.com/office/drawing/2014/main" val="731408341"/>
                    </a:ext>
                  </a:extLst>
                </a:gridCol>
                <a:gridCol w="3043577">
                  <a:extLst>
                    <a:ext uri="{9D8B030D-6E8A-4147-A177-3AD203B41FA5}">
                      <a16:colId xmlns:a16="http://schemas.microsoft.com/office/drawing/2014/main" val="37783369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Nom du projet - Ville 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endParaRPr lang="fr-FR" sz="1050" kern="12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Rôle : 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mandataire ou co-traitant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Surface du projet 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m²</a:t>
                      </a:r>
                    </a:p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Spécificités :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88174"/>
                  </a:ext>
                </a:extLst>
              </a:tr>
              <a:tr h="424639">
                <a:tc>
                  <a:txBody>
                    <a:bodyPr/>
                    <a:lstStyle/>
                    <a:p>
                      <a:pPr algn="l"/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MOA 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endParaRPr lang="fr-FR" sz="1050" kern="12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Projet lauréat : 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oui ou non</a:t>
                      </a:r>
                    </a:p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Date de réception des travaux ou avancement 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63735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/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Type de procédure 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</a:p>
                    <a:p>
                      <a:pPr algn="l"/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(MOP, MGP, CR, EG, CCAEM …)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Montant des travaux 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€ HT</a:t>
                      </a:r>
                    </a:p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Type d’opération : 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neuf, rénovation, site occupé ou non </a:t>
                      </a:r>
                    </a:p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675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8615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>
            <a:extLst>
              <a:ext uri="{FF2B5EF4-FFF2-40B4-BE49-F238E27FC236}">
                <a16:creationId xmlns:a16="http://schemas.microsoft.com/office/drawing/2014/main" id="{6FF191AA-F2BD-47A3-A525-D90100F054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9151" y="225083"/>
            <a:ext cx="8649210" cy="532001"/>
          </a:xfrm>
        </p:spPr>
        <p:txBody>
          <a:bodyPr/>
          <a:lstStyle/>
          <a:p>
            <a:pPr algn="l"/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Equipe : </a:t>
            </a:r>
            <a:r>
              <a:rPr lang="fr-FR" dirty="0" err="1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xxxxxxxxxxx</a:t>
            </a: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 Référence 1 Architecte</a:t>
            </a:r>
          </a:p>
        </p:txBody>
      </p:sp>
      <p:sp>
        <p:nvSpPr>
          <p:cNvPr id="6" name="Sous-titre 4">
            <a:extLst>
              <a:ext uri="{FF2B5EF4-FFF2-40B4-BE49-F238E27FC236}">
                <a16:creationId xmlns:a16="http://schemas.microsoft.com/office/drawing/2014/main" id="{F1465CD0-C411-4912-8B0A-9CE86A8A1A24}"/>
              </a:ext>
            </a:extLst>
          </p:cNvPr>
          <p:cNvSpPr txBox="1">
            <a:spLocks/>
          </p:cNvSpPr>
          <p:nvPr/>
        </p:nvSpPr>
        <p:spPr>
          <a:xfrm>
            <a:off x="10746658" y="222739"/>
            <a:ext cx="1307010" cy="5320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2/2</a:t>
            </a:r>
            <a:endParaRPr lang="fr-FR" dirty="0"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5B794F3-5C88-4DED-BF92-862090C8C0B7}"/>
              </a:ext>
            </a:extLst>
          </p:cNvPr>
          <p:cNvSpPr txBox="1"/>
          <p:nvPr/>
        </p:nvSpPr>
        <p:spPr>
          <a:xfrm>
            <a:off x="239151" y="845576"/>
            <a:ext cx="11814517" cy="1933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  <a:spcAft>
                <a:spcPts val="1200"/>
              </a:spcAft>
            </a:pPr>
            <a:r>
              <a:rPr lang="fr-FR" sz="2000" b="1" dirty="0">
                <a:solidFill>
                  <a:srgbClr val="595959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</a:rPr>
              <a:t>Attestation maître d’ouvrage</a:t>
            </a:r>
          </a:p>
          <a:p>
            <a:pPr lvl="0" algn="just">
              <a:lnSpc>
                <a:spcPct val="115000"/>
              </a:lnSpc>
              <a:spcAft>
                <a:spcPts val="1200"/>
              </a:spcAft>
            </a:pPr>
            <a:endParaRPr lang="fr-FR" sz="2000" b="1" dirty="0">
              <a:solidFill>
                <a:srgbClr val="595959"/>
              </a:solidFill>
              <a:latin typeface="Tahoma" panose="020B0604030504040204" pitchFamily="34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1200"/>
              </a:spcAft>
            </a:pPr>
            <a:endParaRPr lang="fr-FR" sz="2000" b="1" dirty="0">
              <a:solidFill>
                <a:srgbClr val="595959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1200"/>
              </a:spcAft>
            </a:pPr>
            <a:endParaRPr lang="fr-FR" sz="2000" b="1" dirty="0">
              <a:solidFill>
                <a:srgbClr val="595959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DA89D82-9AA5-404B-96CD-9D3CAA85A8B9}"/>
              </a:ext>
            </a:extLst>
          </p:cNvPr>
          <p:cNvSpPr txBox="1"/>
          <p:nvPr/>
        </p:nvSpPr>
        <p:spPr>
          <a:xfrm>
            <a:off x="2485822" y="3011507"/>
            <a:ext cx="5999417" cy="2287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1200"/>
              </a:spcAft>
            </a:pPr>
            <a:r>
              <a:rPr lang="fr-FR" sz="2000" b="1" dirty="0">
                <a:solidFill>
                  <a:srgbClr val="595959"/>
                </a:solidFill>
                <a:effectLst/>
                <a:highlight>
                  <a:srgbClr val="FFFF00"/>
                </a:highlight>
                <a:latin typeface="Tahoma" panose="020B0604030504040204" pitchFamily="34" charset="0"/>
                <a:ea typeface="Times New Roman" panose="02020603050405020304" pitchFamily="18" charset="0"/>
              </a:rPr>
              <a:t>Copier coller ici</a:t>
            </a:r>
          </a:p>
          <a:p>
            <a:pPr lvl="0" algn="ctr">
              <a:lnSpc>
                <a:spcPct val="115000"/>
              </a:lnSpc>
              <a:spcAft>
                <a:spcPts val="1200"/>
              </a:spcAft>
            </a:pPr>
            <a:r>
              <a:rPr lang="fr-FR" sz="2000" b="1" dirty="0">
                <a:solidFill>
                  <a:srgbClr val="595959"/>
                </a:solidFill>
                <a:highlight>
                  <a:srgbClr val="FFFF00"/>
                </a:highlight>
                <a:latin typeface="Tahoma" panose="020B0604030504040204" pitchFamily="34" charset="0"/>
              </a:rPr>
              <a:t>L’attestation du maître d’ouvrage présentant la qualité du travail objet de la référence</a:t>
            </a:r>
          </a:p>
          <a:p>
            <a:pPr lvl="0" algn="just">
              <a:lnSpc>
                <a:spcPct val="115000"/>
              </a:lnSpc>
              <a:spcAft>
                <a:spcPts val="1200"/>
              </a:spcAft>
            </a:pPr>
            <a:endParaRPr lang="fr-FR" sz="2000" b="1" dirty="0">
              <a:solidFill>
                <a:srgbClr val="595959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1200"/>
              </a:spcAft>
            </a:pPr>
            <a:endParaRPr lang="fr-FR" sz="2000" b="1" dirty="0">
              <a:solidFill>
                <a:srgbClr val="595959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26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482BEE-BE61-EC22-594A-9EA7B02A63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>
            <a:extLst>
              <a:ext uri="{FF2B5EF4-FFF2-40B4-BE49-F238E27FC236}">
                <a16:creationId xmlns:a16="http://schemas.microsoft.com/office/drawing/2014/main" id="{99722254-1512-3FE0-C653-CDCE075C04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9151" y="225083"/>
            <a:ext cx="8649210" cy="532001"/>
          </a:xfrm>
        </p:spPr>
        <p:txBody>
          <a:bodyPr/>
          <a:lstStyle/>
          <a:p>
            <a:pPr algn="l"/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Equipe : </a:t>
            </a:r>
            <a:r>
              <a:rPr lang="fr-FR" dirty="0" err="1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xxxxxxxxxxx</a:t>
            </a: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 Référence 2 Architecte</a:t>
            </a:r>
          </a:p>
        </p:txBody>
      </p:sp>
      <p:sp>
        <p:nvSpPr>
          <p:cNvPr id="8" name="Sous-titre 4">
            <a:extLst>
              <a:ext uri="{FF2B5EF4-FFF2-40B4-BE49-F238E27FC236}">
                <a16:creationId xmlns:a16="http://schemas.microsoft.com/office/drawing/2014/main" id="{93C35073-4B6E-51DC-6DB7-5B9A8662E1C3}"/>
              </a:ext>
            </a:extLst>
          </p:cNvPr>
          <p:cNvSpPr txBox="1">
            <a:spLocks/>
          </p:cNvSpPr>
          <p:nvPr/>
        </p:nvSpPr>
        <p:spPr>
          <a:xfrm>
            <a:off x="10746658" y="222739"/>
            <a:ext cx="1307010" cy="5320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1/2</a:t>
            </a:r>
            <a:endParaRPr lang="fr-FR" dirty="0"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02272EE3-FCB9-623B-9111-A99B61C9AC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206783"/>
              </p:ext>
            </p:extLst>
          </p:nvPr>
        </p:nvGraphicFramePr>
        <p:xfrm>
          <a:off x="10228" y="5463764"/>
          <a:ext cx="12174308" cy="1407619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3043577">
                  <a:extLst>
                    <a:ext uri="{9D8B030D-6E8A-4147-A177-3AD203B41FA5}">
                      <a16:colId xmlns:a16="http://schemas.microsoft.com/office/drawing/2014/main" val="1220445012"/>
                    </a:ext>
                  </a:extLst>
                </a:gridCol>
                <a:gridCol w="3043577">
                  <a:extLst>
                    <a:ext uri="{9D8B030D-6E8A-4147-A177-3AD203B41FA5}">
                      <a16:colId xmlns:a16="http://schemas.microsoft.com/office/drawing/2014/main" val="3056938047"/>
                    </a:ext>
                  </a:extLst>
                </a:gridCol>
                <a:gridCol w="3043577">
                  <a:extLst>
                    <a:ext uri="{9D8B030D-6E8A-4147-A177-3AD203B41FA5}">
                      <a16:colId xmlns:a16="http://schemas.microsoft.com/office/drawing/2014/main" val="731408341"/>
                    </a:ext>
                  </a:extLst>
                </a:gridCol>
                <a:gridCol w="3043577">
                  <a:extLst>
                    <a:ext uri="{9D8B030D-6E8A-4147-A177-3AD203B41FA5}">
                      <a16:colId xmlns:a16="http://schemas.microsoft.com/office/drawing/2014/main" val="37783369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Nom du projet - Ville 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endParaRPr lang="fr-FR" sz="1050" kern="12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Rôle : 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mandataire ou co-traitant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Surface du projet 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m²</a:t>
                      </a:r>
                    </a:p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Spécificités :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88174"/>
                  </a:ext>
                </a:extLst>
              </a:tr>
              <a:tr h="424639">
                <a:tc>
                  <a:txBody>
                    <a:bodyPr/>
                    <a:lstStyle/>
                    <a:p>
                      <a:pPr algn="l"/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MOA 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endParaRPr lang="fr-FR" sz="1050" kern="12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Projet lauréat : 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oui ou non</a:t>
                      </a:r>
                    </a:p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Date de réception des travaux ou avancement 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63735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/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Type de procédure 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</a:p>
                    <a:p>
                      <a:pPr algn="l"/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(MOP, MGP, CR, EG, CCAEM …)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Montant des travaux 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€ HT</a:t>
                      </a:r>
                    </a:p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Type d’opération : 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neuf, rénovation, site occupé ou non </a:t>
                      </a:r>
                    </a:p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675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98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>
            <a:extLst>
              <a:ext uri="{FF2B5EF4-FFF2-40B4-BE49-F238E27FC236}">
                <a16:creationId xmlns:a16="http://schemas.microsoft.com/office/drawing/2014/main" id="{6FF191AA-F2BD-47A3-A525-D90100F054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9151" y="225083"/>
            <a:ext cx="8649210" cy="532001"/>
          </a:xfrm>
        </p:spPr>
        <p:txBody>
          <a:bodyPr/>
          <a:lstStyle/>
          <a:p>
            <a:pPr algn="l"/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Equipe : </a:t>
            </a:r>
            <a:r>
              <a:rPr lang="fr-FR" dirty="0" err="1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xxxxxxxxxxx</a:t>
            </a: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 Référence 2 Architecte</a:t>
            </a:r>
          </a:p>
        </p:txBody>
      </p:sp>
      <p:sp>
        <p:nvSpPr>
          <p:cNvPr id="6" name="Sous-titre 4">
            <a:extLst>
              <a:ext uri="{FF2B5EF4-FFF2-40B4-BE49-F238E27FC236}">
                <a16:creationId xmlns:a16="http://schemas.microsoft.com/office/drawing/2014/main" id="{F1465CD0-C411-4912-8B0A-9CE86A8A1A24}"/>
              </a:ext>
            </a:extLst>
          </p:cNvPr>
          <p:cNvSpPr txBox="1">
            <a:spLocks/>
          </p:cNvSpPr>
          <p:nvPr/>
        </p:nvSpPr>
        <p:spPr>
          <a:xfrm>
            <a:off x="10746658" y="222739"/>
            <a:ext cx="1307010" cy="5320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2/2</a:t>
            </a:r>
            <a:endParaRPr lang="fr-FR" dirty="0"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5B794F3-5C88-4DED-BF92-862090C8C0B7}"/>
              </a:ext>
            </a:extLst>
          </p:cNvPr>
          <p:cNvSpPr txBox="1"/>
          <p:nvPr/>
        </p:nvSpPr>
        <p:spPr>
          <a:xfrm>
            <a:off x="239151" y="845576"/>
            <a:ext cx="11814517" cy="1933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  <a:spcAft>
                <a:spcPts val="1200"/>
              </a:spcAft>
            </a:pPr>
            <a:r>
              <a:rPr lang="fr-FR" sz="2000" b="1" dirty="0">
                <a:solidFill>
                  <a:srgbClr val="595959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</a:rPr>
              <a:t>Attestation maître d’ouvrage</a:t>
            </a:r>
          </a:p>
          <a:p>
            <a:pPr lvl="0" algn="just">
              <a:lnSpc>
                <a:spcPct val="115000"/>
              </a:lnSpc>
              <a:spcAft>
                <a:spcPts val="1200"/>
              </a:spcAft>
            </a:pPr>
            <a:endParaRPr lang="fr-FR" sz="2000" b="1" dirty="0">
              <a:solidFill>
                <a:srgbClr val="595959"/>
              </a:solidFill>
              <a:latin typeface="Tahoma" panose="020B0604030504040204" pitchFamily="34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1200"/>
              </a:spcAft>
            </a:pPr>
            <a:endParaRPr lang="fr-FR" sz="2000" b="1" dirty="0">
              <a:solidFill>
                <a:srgbClr val="595959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1200"/>
              </a:spcAft>
            </a:pPr>
            <a:endParaRPr lang="fr-FR" sz="2000" b="1" dirty="0">
              <a:solidFill>
                <a:srgbClr val="595959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DA89D82-9AA5-404B-96CD-9D3CAA85A8B9}"/>
              </a:ext>
            </a:extLst>
          </p:cNvPr>
          <p:cNvSpPr txBox="1"/>
          <p:nvPr/>
        </p:nvSpPr>
        <p:spPr>
          <a:xfrm>
            <a:off x="2485822" y="3011507"/>
            <a:ext cx="5999417" cy="2287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1200"/>
              </a:spcAft>
            </a:pPr>
            <a:r>
              <a:rPr lang="fr-FR" sz="2000" b="1" dirty="0">
                <a:solidFill>
                  <a:srgbClr val="595959"/>
                </a:solidFill>
                <a:effectLst/>
                <a:highlight>
                  <a:srgbClr val="FFFF00"/>
                </a:highlight>
                <a:latin typeface="Tahoma" panose="020B0604030504040204" pitchFamily="34" charset="0"/>
                <a:ea typeface="Times New Roman" panose="02020603050405020304" pitchFamily="18" charset="0"/>
              </a:rPr>
              <a:t>Copier coller ici</a:t>
            </a:r>
          </a:p>
          <a:p>
            <a:pPr lvl="0" algn="ctr">
              <a:lnSpc>
                <a:spcPct val="115000"/>
              </a:lnSpc>
              <a:spcAft>
                <a:spcPts val="1200"/>
              </a:spcAft>
            </a:pPr>
            <a:r>
              <a:rPr lang="fr-FR" sz="2000" b="1" dirty="0">
                <a:solidFill>
                  <a:srgbClr val="595959"/>
                </a:solidFill>
                <a:highlight>
                  <a:srgbClr val="FFFF00"/>
                </a:highlight>
                <a:latin typeface="Tahoma" panose="020B0604030504040204" pitchFamily="34" charset="0"/>
              </a:rPr>
              <a:t>L’attestation du maître d’ouvrage présentant la qualité du travail objet de la référence</a:t>
            </a:r>
          </a:p>
          <a:p>
            <a:pPr lvl="0" algn="just">
              <a:lnSpc>
                <a:spcPct val="115000"/>
              </a:lnSpc>
              <a:spcAft>
                <a:spcPts val="1200"/>
              </a:spcAft>
            </a:pPr>
            <a:endParaRPr lang="fr-FR" sz="2000" b="1" dirty="0">
              <a:solidFill>
                <a:srgbClr val="595959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1200"/>
              </a:spcAft>
            </a:pPr>
            <a:endParaRPr lang="fr-FR" sz="2000" b="1" dirty="0">
              <a:solidFill>
                <a:srgbClr val="595959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422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A68567-FF1B-9C62-B220-9F921516C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>
            <a:extLst>
              <a:ext uri="{FF2B5EF4-FFF2-40B4-BE49-F238E27FC236}">
                <a16:creationId xmlns:a16="http://schemas.microsoft.com/office/drawing/2014/main" id="{15E194D3-2191-82B4-92D8-CA71B0357B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9151" y="225083"/>
            <a:ext cx="8649210" cy="532001"/>
          </a:xfrm>
        </p:spPr>
        <p:txBody>
          <a:bodyPr/>
          <a:lstStyle/>
          <a:p>
            <a:pPr algn="l"/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Equipe : </a:t>
            </a:r>
            <a:r>
              <a:rPr lang="fr-FR" dirty="0" err="1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xxxxxxxxxxx</a:t>
            </a: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 Référence 3 Architecte</a:t>
            </a:r>
          </a:p>
        </p:txBody>
      </p:sp>
      <p:sp>
        <p:nvSpPr>
          <p:cNvPr id="8" name="Sous-titre 4">
            <a:extLst>
              <a:ext uri="{FF2B5EF4-FFF2-40B4-BE49-F238E27FC236}">
                <a16:creationId xmlns:a16="http://schemas.microsoft.com/office/drawing/2014/main" id="{D08A966A-157F-C7CE-1157-FE045E579EEE}"/>
              </a:ext>
            </a:extLst>
          </p:cNvPr>
          <p:cNvSpPr txBox="1">
            <a:spLocks/>
          </p:cNvSpPr>
          <p:nvPr/>
        </p:nvSpPr>
        <p:spPr>
          <a:xfrm>
            <a:off x="10746658" y="222739"/>
            <a:ext cx="1307010" cy="5320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1/2</a:t>
            </a:r>
            <a:endParaRPr lang="fr-FR" dirty="0"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C98020C4-FC3B-7477-D374-293600B1E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206783"/>
              </p:ext>
            </p:extLst>
          </p:nvPr>
        </p:nvGraphicFramePr>
        <p:xfrm>
          <a:off x="10228" y="5463764"/>
          <a:ext cx="12174308" cy="1407619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3043577">
                  <a:extLst>
                    <a:ext uri="{9D8B030D-6E8A-4147-A177-3AD203B41FA5}">
                      <a16:colId xmlns:a16="http://schemas.microsoft.com/office/drawing/2014/main" val="1220445012"/>
                    </a:ext>
                  </a:extLst>
                </a:gridCol>
                <a:gridCol w="3043577">
                  <a:extLst>
                    <a:ext uri="{9D8B030D-6E8A-4147-A177-3AD203B41FA5}">
                      <a16:colId xmlns:a16="http://schemas.microsoft.com/office/drawing/2014/main" val="3056938047"/>
                    </a:ext>
                  </a:extLst>
                </a:gridCol>
                <a:gridCol w="3043577">
                  <a:extLst>
                    <a:ext uri="{9D8B030D-6E8A-4147-A177-3AD203B41FA5}">
                      <a16:colId xmlns:a16="http://schemas.microsoft.com/office/drawing/2014/main" val="731408341"/>
                    </a:ext>
                  </a:extLst>
                </a:gridCol>
                <a:gridCol w="3043577">
                  <a:extLst>
                    <a:ext uri="{9D8B030D-6E8A-4147-A177-3AD203B41FA5}">
                      <a16:colId xmlns:a16="http://schemas.microsoft.com/office/drawing/2014/main" val="37783369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Nom du projet - Ville 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endParaRPr lang="fr-FR" sz="1050" kern="12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Rôle : 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mandataire ou co-traitant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Surface du projet 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m²</a:t>
                      </a:r>
                    </a:p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Spécificités :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4188174"/>
                  </a:ext>
                </a:extLst>
              </a:tr>
              <a:tr h="424639">
                <a:tc>
                  <a:txBody>
                    <a:bodyPr/>
                    <a:lstStyle/>
                    <a:p>
                      <a:pPr algn="l"/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MOA 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endParaRPr lang="fr-FR" sz="1050" kern="120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Projet lauréat : 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oui ou non</a:t>
                      </a:r>
                    </a:p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Date de réception des travaux ou avancement 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63735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/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Type de procédure 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</a:p>
                    <a:p>
                      <a:pPr algn="l"/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(MOP, MGP, CR, EG, CCAEM …)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Montant des travaux : </a:t>
                      </a:r>
                      <a:r>
                        <a:rPr lang="fr-FR" sz="1050" kern="1200" dirty="0" err="1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xxxx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€ HT</a:t>
                      </a:r>
                    </a:p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kern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Type d’opération : </a:t>
                      </a:r>
                      <a:r>
                        <a:rPr lang="fr-FR" sz="105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neuf, rénovation, site occupé ou non </a:t>
                      </a:r>
                    </a:p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050" kern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675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9382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>
            <a:extLst>
              <a:ext uri="{FF2B5EF4-FFF2-40B4-BE49-F238E27FC236}">
                <a16:creationId xmlns:a16="http://schemas.microsoft.com/office/drawing/2014/main" id="{6FF191AA-F2BD-47A3-A525-D90100F054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9151" y="225083"/>
            <a:ext cx="8649210" cy="532001"/>
          </a:xfrm>
        </p:spPr>
        <p:txBody>
          <a:bodyPr/>
          <a:lstStyle/>
          <a:p>
            <a:pPr algn="l"/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Equipe : </a:t>
            </a:r>
            <a:r>
              <a:rPr lang="fr-FR" dirty="0" err="1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xxxxxxxxxxx</a:t>
            </a: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 Référence </a:t>
            </a:r>
            <a:r>
              <a:rPr lang="fr-FR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 Architecte</a:t>
            </a:r>
            <a:endParaRPr lang="fr-F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Sous-titre 4">
            <a:extLst>
              <a:ext uri="{FF2B5EF4-FFF2-40B4-BE49-F238E27FC236}">
                <a16:creationId xmlns:a16="http://schemas.microsoft.com/office/drawing/2014/main" id="{F1465CD0-C411-4912-8B0A-9CE86A8A1A24}"/>
              </a:ext>
            </a:extLst>
          </p:cNvPr>
          <p:cNvSpPr txBox="1">
            <a:spLocks/>
          </p:cNvSpPr>
          <p:nvPr/>
        </p:nvSpPr>
        <p:spPr>
          <a:xfrm>
            <a:off x="10746658" y="222739"/>
            <a:ext cx="1307010" cy="5320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2/2</a:t>
            </a:r>
            <a:endParaRPr lang="fr-FR" dirty="0"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5B794F3-5C88-4DED-BF92-862090C8C0B7}"/>
              </a:ext>
            </a:extLst>
          </p:cNvPr>
          <p:cNvSpPr txBox="1"/>
          <p:nvPr/>
        </p:nvSpPr>
        <p:spPr>
          <a:xfrm>
            <a:off x="239151" y="845576"/>
            <a:ext cx="11814517" cy="1933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  <a:spcAft>
                <a:spcPts val="1200"/>
              </a:spcAft>
            </a:pPr>
            <a:r>
              <a:rPr lang="fr-FR" sz="2000" b="1" dirty="0">
                <a:solidFill>
                  <a:srgbClr val="595959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</a:rPr>
              <a:t>Attestation maître d’ouvrage</a:t>
            </a:r>
          </a:p>
          <a:p>
            <a:pPr lvl="0" algn="just">
              <a:lnSpc>
                <a:spcPct val="115000"/>
              </a:lnSpc>
              <a:spcAft>
                <a:spcPts val="1200"/>
              </a:spcAft>
            </a:pPr>
            <a:endParaRPr lang="fr-FR" sz="2000" b="1" dirty="0">
              <a:solidFill>
                <a:srgbClr val="595959"/>
              </a:solidFill>
              <a:latin typeface="Tahoma" panose="020B0604030504040204" pitchFamily="34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1200"/>
              </a:spcAft>
            </a:pPr>
            <a:endParaRPr lang="fr-FR" sz="2000" b="1" dirty="0">
              <a:solidFill>
                <a:srgbClr val="595959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1200"/>
              </a:spcAft>
            </a:pPr>
            <a:endParaRPr lang="fr-FR" sz="2000" b="1" dirty="0">
              <a:solidFill>
                <a:srgbClr val="595959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DA89D82-9AA5-404B-96CD-9D3CAA85A8B9}"/>
              </a:ext>
            </a:extLst>
          </p:cNvPr>
          <p:cNvSpPr txBox="1"/>
          <p:nvPr/>
        </p:nvSpPr>
        <p:spPr>
          <a:xfrm>
            <a:off x="2485822" y="3011507"/>
            <a:ext cx="5999417" cy="2287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1200"/>
              </a:spcAft>
            </a:pPr>
            <a:r>
              <a:rPr lang="fr-FR" sz="2000" b="1" dirty="0">
                <a:solidFill>
                  <a:srgbClr val="595959"/>
                </a:solidFill>
                <a:effectLst/>
                <a:highlight>
                  <a:srgbClr val="FFFF00"/>
                </a:highlight>
                <a:latin typeface="Tahoma" panose="020B0604030504040204" pitchFamily="34" charset="0"/>
                <a:ea typeface="Times New Roman" panose="02020603050405020304" pitchFamily="18" charset="0"/>
              </a:rPr>
              <a:t>Copier coller ici</a:t>
            </a:r>
          </a:p>
          <a:p>
            <a:pPr lvl="0" algn="ctr">
              <a:lnSpc>
                <a:spcPct val="115000"/>
              </a:lnSpc>
              <a:spcAft>
                <a:spcPts val="1200"/>
              </a:spcAft>
            </a:pPr>
            <a:r>
              <a:rPr lang="fr-FR" sz="2000" b="1" dirty="0">
                <a:solidFill>
                  <a:srgbClr val="595959"/>
                </a:solidFill>
                <a:highlight>
                  <a:srgbClr val="FFFF00"/>
                </a:highlight>
                <a:latin typeface="Tahoma" panose="020B0604030504040204" pitchFamily="34" charset="0"/>
              </a:rPr>
              <a:t>L’attestation du maître d’ouvrage présentant la qualité du travail objet de la référence</a:t>
            </a:r>
          </a:p>
          <a:p>
            <a:pPr lvl="0" algn="just">
              <a:lnSpc>
                <a:spcPct val="115000"/>
              </a:lnSpc>
              <a:spcAft>
                <a:spcPts val="1200"/>
              </a:spcAft>
            </a:pPr>
            <a:endParaRPr lang="fr-FR" sz="2000" b="1" dirty="0">
              <a:solidFill>
                <a:srgbClr val="595959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1200"/>
              </a:spcAft>
            </a:pPr>
            <a:endParaRPr lang="fr-FR" sz="2000" b="1" dirty="0">
              <a:solidFill>
                <a:srgbClr val="595959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9906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321</Words>
  <Application>Microsoft Office PowerPoint</Application>
  <PresentationFormat>Grand écran</PresentationFormat>
  <Paragraphs>57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Tahoma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Céline Weiss</dc:creator>
  <cp:lastModifiedBy>Stephanie Nicard</cp:lastModifiedBy>
  <cp:revision>17</cp:revision>
  <cp:lastPrinted>2018-02-14T13:50:38Z</cp:lastPrinted>
  <dcterms:created xsi:type="dcterms:W3CDTF">2018-02-13T14:28:39Z</dcterms:created>
  <dcterms:modified xsi:type="dcterms:W3CDTF">2025-10-17T07:03:43Z</dcterms:modified>
</cp:coreProperties>
</file>